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8"/>
  </p:notesMasterIdLst>
  <p:handoutMasterIdLst>
    <p:handoutMasterId r:id="rId19"/>
  </p:handoutMasterIdLst>
  <p:sldIdLst>
    <p:sldId id="500" r:id="rId2"/>
    <p:sldId id="542" r:id="rId3"/>
    <p:sldId id="544" r:id="rId4"/>
    <p:sldId id="577" r:id="rId5"/>
    <p:sldId id="587" r:id="rId6"/>
    <p:sldId id="588" r:id="rId7"/>
    <p:sldId id="548" r:id="rId8"/>
    <p:sldId id="581" r:id="rId9"/>
    <p:sldId id="583" r:id="rId10"/>
    <p:sldId id="546" r:id="rId11"/>
    <p:sldId id="584" r:id="rId12"/>
    <p:sldId id="585" r:id="rId13"/>
    <p:sldId id="575" r:id="rId14"/>
    <p:sldId id="568" r:id="rId15"/>
    <p:sldId id="576" r:id="rId16"/>
    <p:sldId id="560" r:id="rId17"/>
  </p:sldIdLst>
  <p:sldSz cx="12195175" cy="6859588"/>
  <p:notesSz cx="6797675" cy="987425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489" userDrawn="1">
          <p15:clr>
            <a:srgbClr val="A4A3A4"/>
          </p15:clr>
        </p15:guide>
        <p15:guide id="4" orient="horz" pos="3001" userDrawn="1">
          <p15:clr>
            <a:srgbClr val="A4A3A4"/>
          </p15:clr>
        </p15:guide>
        <p15:guide id="5" pos="7478">
          <p15:clr>
            <a:srgbClr val="A4A3A4"/>
          </p15:clr>
        </p15:guide>
        <p15:guide id="6" pos="205">
          <p15:clr>
            <a:srgbClr val="A4A3A4"/>
          </p15:clr>
        </p15:guide>
        <p15:guide id="7" pos="3849">
          <p15:clr>
            <a:srgbClr val="A4A3A4"/>
          </p15:clr>
        </p15:guide>
        <p15:guide id="8" pos="4708">
          <p15:clr>
            <a:srgbClr val="A4A3A4"/>
          </p15:clr>
        </p15:guide>
        <p15:guide id="9" pos="4812">
          <p15:clr>
            <a:srgbClr val="A4A3A4"/>
          </p15:clr>
        </p15:guide>
        <p15:guide id="10" pos="2865">
          <p15:clr>
            <a:srgbClr val="A4A3A4"/>
          </p15:clr>
        </p15:guide>
        <p15:guide id="11" pos="29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351">
          <p15:clr>
            <a:srgbClr val="A4A3A4"/>
          </p15:clr>
        </p15:guide>
        <p15:guide id="3" pos="39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nebrook, Shannon" initials="SS" lastIdx="7" clrIdx="0"/>
  <p:cmAuthor id="2" name="Volha Chekun" initials="VC" lastIdx="36" clrIdx="1">
    <p:extLst>
      <p:ext uri="{19B8F6BF-5375-455C-9EA6-DF929625EA0E}">
        <p15:presenceInfo xmlns:p15="http://schemas.microsoft.com/office/powerpoint/2012/main" userId="S-1-5-21-307287956-644454935-2370743088-19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4E2E2"/>
    <a:srgbClr val="F0AB00"/>
    <a:srgbClr val="003283"/>
    <a:srgbClr val="FF0000"/>
    <a:srgbClr val="666666"/>
    <a:srgbClr val="2B3F7B"/>
    <a:srgbClr val="9C277B"/>
    <a:srgbClr val="D4652D"/>
    <a:srgbClr val="9E3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991" autoAdjust="0"/>
  </p:normalViewPr>
  <p:slideViewPr>
    <p:cSldViewPr snapToGrid="0" showGuides="1">
      <p:cViewPr varScale="1">
        <p:scale>
          <a:sx n="82" d="100"/>
          <a:sy n="82" d="100"/>
        </p:scale>
        <p:origin x="806" y="72"/>
      </p:cViewPr>
      <p:guideLst>
        <p:guide orient="horz" pos="1489"/>
        <p:guide orient="horz" pos="3001"/>
        <p:guide pos="7478"/>
        <p:guide pos="205"/>
        <p:guide pos="3849"/>
        <p:guide pos="4708"/>
        <p:guide pos="4812"/>
        <p:guide pos="2865"/>
        <p:guide pos="29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4200" y="-82"/>
      </p:cViewPr>
      <p:guideLst>
        <p:guide orient="horz" pos="3110"/>
        <p:guide pos="351"/>
        <p:guide pos="39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26008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661988"/>
            <a:ext cx="5715000" cy="3214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4171" y="4548205"/>
            <a:ext cx="5709333" cy="4696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31497" y="9627396"/>
            <a:ext cx="934681" cy="221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1088776" rtl="0" eaLnBrk="1" latinLnBrk="0" hangingPunct="1">
      <a:buClr>
        <a:schemeClr val="accent1"/>
      </a:buClr>
      <a:buSzPct val="100000"/>
      <a:buFont typeface="Wingdings" pitchFamily="2" charset="2"/>
      <a:buChar char="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7188" indent="-176213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397" y="1122623"/>
            <a:ext cx="9146381" cy="238815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397" y="3602872"/>
            <a:ext cx="914638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04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1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7172" y="365209"/>
            <a:ext cx="2629585" cy="581318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418" y="365209"/>
            <a:ext cx="7736314" cy="581318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9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with picture - shor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12000"/>
            <a:ext cx="10620000" cy="276999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dirty="0"/>
              <a:t>Speaker’s Name, SAP / Month 00, 2016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" y="2115530"/>
            <a:ext cx="1477566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1691078"/>
            <a:ext cx="11545200" cy="4392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57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07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067" y="1710134"/>
            <a:ext cx="10518338" cy="2853398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2067" y="4590526"/>
            <a:ext cx="10518338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46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418" y="1826048"/>
            <a:ext cx="5182949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3808" y="1826048"/>
            <a:ext cx="5182949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02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365210"/>
            <a:ext cx="10518338" cy="132587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007" y="1681552"/>
            <a:ext cx="5159130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007" y="2505655"/>
            <a:ext cx="5159130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3807" y="1681552"/>
            <a:ext cx="5184538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3807" y="2505655"/>
            <a:ext cx="5184538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09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57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065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94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2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EFEF-2CAD-4A38-B183-5532D8FFC41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32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94"/>
          <p:cNvSpPr/>
          <p:nvPr userDrawn="1"/>
        </p:nvSpPr>
        <p:spPr bwMode="white">
          <a:xfrm>
            <a:off x="324000" y="6537251"/>
            <a:ext cx="11545200" cy="3240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 userDrawn="1"/>
        </p:nvSpPr>
        <p:spPr bwMode="black">
          <a:xfrm>
            <a:off x="324000" y="6630039"/>
            <a:ext cx="3401577" cy="138499"/>
          </a:xfrm>
          <a:prstGeom prst="rect">
            <a:avLst/>
          </a:prstGeom>
          <a:noFill/>
        </p:spPr>
        <p:txBody>
          <a:bodyPr wrap="none" lIns="85730" tIns="0" rIns="0" bIns="0" rtlCol="0">
            <a:spAutoFit/>
          </a:bodyPr>
          <a:lstStyle/>
          <a:p>
            <a:pPr marL="133200" indent="-133200" algn="l">
              <a:buClr>
                <a:schemeClr val="bg1"/>
              </a:buClr>
              <a:buFont typeface="Arial" pitchFamily="34" charset="0"/>
              <a:buChar char="©"/>
              <a:tabLst/>
            </a:pPr>
            <a:r>
              <a:rPr lang="en-US" sz="900" noProof="0" dirty="0">
                <a:solidFill>
                  <a:schemeClr val="bg1"/>
                </a:solidFill>
              </a:rPr>
              <a:t>2016 SAP SE or an SAP affiliate company. All rights reserved.</a:t>
            </a: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11640519" y="6630039"/>
            <a:ext cx="227631" cy="138499"/>
          </a:xfrm>
          <a:prstGeom prst="rect">
            <a:avLst/>
          </a:prstGeom>
          <a:noFill/>
        </p:spPr>
        <p:txBody>
          <a:bodyPr wrap="none" lIns="0" tIns="0" rIns="85730" bIns="0" rtlCol="0">
            <a:spAutoFit/>
          </a:bodyPr>
          <a:lstStyle/>
          <a:p>
            <a:pPr marL="111525" indent="-111525" algn="r">
              <a:buClr>
                <a:schemeClr val="accent2"/>
              </a:buClr>
              <a:buFont typeface="Arial" pitchFamily="34" charset="0"/>
              <a:buNone/>
            </a:pPr>
            <a:fld id="{0BDC132A-5C91-4078-9777-31DA19A62E0A}" type="slidenum">
              <a:rPr lang="en-US" sz="900" baseline="0" noProof="0" smtClean="0">
                <a:solidFill>
                  <a:schemeClr val="bg1"/>
                </a:solidFill>
              </a:rPr>
              <a:pPr marL="111525" indent="-111525" algn="r">
                <a:buClr>
                  <a:schemeClr val="accent2"/>
                </a:buClr>
                <a:buFont typeface="Arial" pitchFamily="34" charset="0"/>
                <a:buNone/>
              </a:pPr>
              <a:t>‹#›</a:t>
            </a:fld>
            <a:endParaRPr lang="en-US" sz="900" noProof="0" dirty="0">
              <a:solidFill>
                <a:schemeClr val="bg1"/>
              </a:solidFill>
            </a:endParaRPr>
          </a:p>
        </p:txBody>
      </p:sp>
      <p:sp>
        <p:nvSpPr>
          <p:cNvPr id="11" name="Information_Classification"/>
          <p:cNvSpPr txBox="1"/>
          <p:nvPr userDrawn="1"/>
        </p:nvSpPr>
        <p:spPr>
          <a:xfrm>
            <a:off x="10718800" y="6623893"/>
            <a:ext cx="50013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900" b="0" i="0" u="none" kern="0" baseline="0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  <a:sym typeface="Arial" panose="020B0604020202020204" pitchFamily="34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77997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4" r:id="rId14"/>
  </p:sldLayoutIdLst>
  <p:hf sldNum="0"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/>
              <a:t>			</a:t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для турагентства</a:t>
            </a: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Дмитрук Илья Игоревич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Руководитель:  доцент, к. т. н, Белодед Николай Иванович	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lang="ru-RU" sz="2000" kern="0" dirty="0"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25</a:t>
            </a: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75450"/>
              </p:ext>
            </p:extLst>
          </p:nvPr>
        </p:nvGraphicFramePr>
        <p:xfrm>
          <a:off x="1708943" y="1765724"/>
          <a:ext cx="8777287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6928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264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Технология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C#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для реализации  северной части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ASP .NET 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Платформа для реализации серверной части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MariaDB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СУБД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11.5.2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 Framework 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8.0.2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629">
                <a:tc>
                  <a:txBody>
                    <a:bodyPr/>
                    <a:lstStyle/>
                    <a:p>
                      <a:r>
                        <a:rPr lang="en-US" dirty="0"/>
                        <a:t>React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JavaScript-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библиотека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 реализации клиентской части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18.3.1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8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Redux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Библиотека управления состоянием приложения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5.0.1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7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Платформа для контейнеризации приложений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27.3.1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49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1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2B3A2-8AF3-0FF5-589D-387335C2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DB91A-2984-56C3-851B-B17045D5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40" y="173622"/>
            <a:ext cx="11206684" cy="132587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последовательности подбора маршрутов с помощью ИИ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63B0D2-68FF-15F8-05D4-C9A19C5D04BE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DB6FA1-5585-769E-7023-2E8111AE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2972" y="1499492"/>
            <a:ext cx="66294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6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2E5D-D3C5-53F9-B6CA-21BBA8985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50948-7695-2E5B-BC34-C6B0F82E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40" y="2245018"/>
            <a:ext cx="4973239" cy="132587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Блок-схема алгоритма бронирования тура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C7CF413-DA61-26A6-6D2E-FE1C13116516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589879-5CE7-1CF4-1303-6BFFC3057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6870" y="485192"/>
            <a:ext cx="7051056" cy="57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9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системы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503138" y="1960956"/>
            <a:ext cx="10777572" cy="710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1800" b="0" i="0" u="none" strike="noStrike" dirty="0">
                <a:effectLst/>
                <a:latin typeface="Calibri "/>
              </a:rPr>
              <a:t>1. Выполнено ручное тестирование всех ключевых функций веб-приложения. Количество тестов составило </a:t>
            </a:r>
            <a:r>
              <a:rPr lang="en-US" sz="1800" u="sng" strike="noStrike" dirty="0">
                <a:latin typeface="Calibri "/>
              </a:rPr>
              <a:t>32</a:t>
            </a:r>
            <a:r>
              <a:rPr lang="ru-RU" sz="1800" b="0" i="0" u="none" strike="noStrike" dirty="0">
                <a:effectLst/>
                <a:latin typeface="Calibri "/>
              </a:rPr>
              <a:t>. Покрытие кода тестами составило </a:t>
            </a:r>
            <a:r>
              <a:rPr lang="ru-RU" sz="1800" b="0" i="0" u="sng" dirty="0">
                <a:effectLst/>
                <a:latin typeface="Calibri "/>
              </a:rPr>
              <a:t>100%</a:t>
            </a:r>
            <a:r>
              <a:rPr lang="ru-RU" sz="1800" b="0" i="0" u="none" strike="noStrike" dirty="0">
                <a:effectLst/>
                <a:latin typeface="Calibri "/>
              </a:rPr>
              <a:t>.</a:t>
            </a:r>
            <a:endParaRPr lang="en-US" sz="2800" dirty="0">
              <a:latin typeface="Calibri 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D7C33-B0F4-122F-047B-D41027B538A2}"/>
              </a:ext>
            </a:extLst>
          </p:cNvPr>
          <p:cNvSpPr txBox="1"/>
          <p:nvPr/>
        </p:nvSpPr>
        <p:spPr>
          <a:xfrm>
            <a:off x="968051" y="2832763"/>
            <a:ext cx="959420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800" b="0" i="0" u="none" strike="noStrike" dirty="0">
                <a:effectLst/>
                <a:latin typeface="+mn-lt"/>
              </a:rPr>
              <a:t>2. Выполнено нагрузочное тестирование приложения с использованием инструмента </a:t>
            </a:r>
            <a:r>
              <a:rPr lang="ru-RU" sz="1800" b="0" i="0" u="sng" dirty="0">
                <a:effectLst/>
                <a:latin typeface="+mn-lt"/>
              </a:rPr>
              <a:t>Apache </a:t>
            </a:r>
            <a:r>
              <a:rPr lang="ru-RU" sz="1800" b="0" i="0" u="sng" dirty="0" err="1">
                <a:effectLst/>
                <a:latin typeface="+mn-lt"/>
              </a:rPr>
              <a:t>JMeter</a:t>
            </a:r>
            <a:r>
              <a:rPr lang="ru-RU" sz="1800" b="0" i="0" u="none" strike="noStrike" dirty="0">
                <a:effectLst/>
                <a:latin typeface="+mn-lt"/>
              </a:rPr>
              <a:t>. Нагрузочное тестирование проводилось в операционной среде </a:t>
            </a:r>
            <a:r>
              <a:rPr lang="ru-RU" sz="1800" b="0" i="0" u="sng" dirty="0">
                <a:effectLst/>
                <a:latin typeface="+mn-lt"/>
              </a:rPr>
              <a:t>Windows 11 v23H2</a:t>
            </a:r>
            <a:r>
              <a:rPr lang="ru-RU" sz="1800" b="0" i="0" u="none" strike="noStrike" dirty="0">
                <a:effectLst/>
                <a:latin typeface="+mn-lt"/>
              </a:rPr>
              <a:t>, </a:t>
            </a:r>
            <a:r>
              <a:rPr lang="en-US" sz="1800" b="0" i="0" u="none" strike="noStrike" dirty="0">
                <a:effectLst/>
                <a:latin typeface="+mn-lt"/>
              </a:rPr>
              <a:t>8</a:t>
            </a:r>
            <a:r>
              <a:rPr lang="ru-RU" sz="1800" b="0" i="0" u="none" strike="noStrike" dirty="0">
                <a:effectLst/>
                <a:latin typeface="+mn-lt"/>
              </a:rPr>
              <a:t>х-ядерном процессоре </a:t>
            </a:r>
            <a:r>
              <a:rPr lang="ru-RU" sz="1800" b="0" i="0" u="sng" dirty="0">
                <a:effectLst/>
                <a:latin typeface="+mn-lt"/>
              </a:rPr>
              <a:t>Intel™ Core™ </a:t>
            </a:r>
            <a:r>
              <a:rPr lang="en-US" sz="1800" b="0" i="0" u="sng" dirty="0">
                <a:effectLst/>
                <a:latin typeface="+mn-lt"/>
              </a:rPr>
              <a:t>i5-1135G7</a:t>
            </a:r>
            <a:r>
              <a:rPr lang="ru-RU" sz="1800" b="0" i="0" u="sng" dirty="0">
                <a:effectLst/>
                <a:latin typeface="+mn-lt"/>
              </a:rPr>
              <a:t> CPU @ </a:t>
            </a:r>
            <a:r>
              <a:rPr lang="ru-RU" sz="1800" u="sng" dirty="0">
                <a:latin typeface="+mn-lt"/>
              </a:rPr>
              <a:t>2</a:t>
            </a:r>
            <a:r>
              <a:rPr lang="ru-RU" sz="1800" b="0" i="0" u="sng" dirty="0">
                <a:effectLst/>
                <a:latin typeface="+mn-lt"/>
              </a:rPr>
              <a:t>.</a:t>
            </a:r>
            <a:r>
              <a:rPr lang="ru-RU" sz="1800" u="sng" dirty="0">
                <a:latin typeface="+mn-lt"/>
              </a:rPr>
              <a:t>42</a:t>
            </a:r>
            <a:r>
              <a:rPr lang="en-US" sz="1800" b="0" i="0" u="sng" dirty="0">
                <a:effectLst/>
                <a:latin typeface="+mn-lt"/>
              </a:rPr>
              <a:t> </a:t>
            </a:r>
            <a:r>
              <a:rPr lang="ru-RU" sz="1800" b="0" i="0" u="sng" dirty="0" err="1">
                <a:effectLst/>
                <a:latin typeface="+mn-lt"/>
              </a:rPr>
              <a:t>Hz</a:t>
            </a:r>
            <a:r>
              <a:rPr lang="ru-RU" sz="1800" b="0" i="0" u="none" strike="noStrike" dirty="0">
                <a:effectLst/>
                <a:latin typeface="+mn-lt"/>
              </a:rPr>
              <a:t> при сетевом подключении </a:t>
            </a:r>
            <a:r>
              <a:rPr lang="ru-RU" sz="1800" b="0" i="0" u="sng" dirty="0" err="1">
                <a:effectLst/>
                <a:latin typeface="+mn-lt"/>
              </a:rPr>
              <a:t>Wi</a:t>
            </a:r>
            <a:r>
              <a:rPr lang="ru-RU" sz="1800" b="0" i="0" u="sng" dirty="0">
                <a:effectLst/>
                <a:latin typeface="+mn-lt"/>
              </a:rPr>
              <a:t>-Fi 5</a:t>
            </a:r>
            <a:r>
              <a:rPr lang="ru-RU" sz="1800" b="0" i="0" u="none" strike="noStrike" dirty="0">
                <a:effectLst/>
                <a:latin typeface="+mn-lt"/>
              </a:rPr>
              <a:t>. Показатель успешных ответов при различном числе запросов  составило </a:t>
            </a:r>
            <a:r>
              <a:rPr lang="ru-RU" sz="1800" b="0" i="0" u="sng" dirty="0">
                <a:effectLst/>
                <a:latin typeface="+mn-lt"/>
              </a:rPr>
              <a:t>100%</a:t>
            </a:r>
            <a:r>
              <a:rPr lang="ru-RU" sz="1800" b="0" i="0" u="none" strike="noStrike" dirty="0">
                <a:effectLst/>
                <a:latin typeface="+mn-lt"/>
              </a:rPr>
              <a:t>.</a:t>
            </a:r>
            <a:endParaRPr lang="ru-RU" sz="1800" b="0" dirty="0">
              <a:effectLst/>
              <a:latin typeface="+mn-lt"/>
            </a:endParaRPr>
          </a:p>
          <a:p>
            <a:pPr>
              <a:buNone/>
            </a:pPr>
            <a:br>
              <a:rPr lang="ru-RU" sz="1800" dirty="0">
                <a:latin typeface="+mn-lt"/>
              </a:rPr>
            </a:br>
            <a:endParaRPr lang="ru-RU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938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Экономическое обоснование цены программного средства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AA66E35-942A-629C-274D-9AAFDE5C70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194450"/>
              </p:ext>
            </p:extLst>
          </p:nvPr>
        </p:nvGraphicFramePr>
        <p:xfrm>
          <a:off x="2032529" y="719755"/>
          <a:ext cx="813011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5059">
                  <a:extLst>
                    <a:ext uri="{9D8B030D-6E8A-4147-A177-3AD203B41FA5}">
                      <a16:colId xmlns:a16="http://schemas.microsoft.com/office/drawing/2014/main" val="86944901"/>
                    </a:ext>
                  </a:extLst>
                </a:gridCol>
                <a:gridCol w="4065059">
                  <a:extLst>
                    <a:ext uri="{9D8B030D-6E8A-4147-A177-3AD203B41FA5}">
                      <a16:colId xmlns:a16="http://schemas.microsoft.com/office/drawing/2014/main" val="1282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33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75555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D0A17C4-7E4F-B745-A26E-4DD44A15A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86245"/>
              </p:ext>
            </p:extLst>
          </p:nvPr>
        </p:nvGraphicFramePr>
        <p:xfrm>
          <a:off x="2339878" y="2045625"/>
          <a:ext cx="7035588" cy="367518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010488">
                  <a:extLst>
                    <a:ext uri="{9D8B030D-6E8A-4147-A177-3AD203B41FA5}">
                      <a16:colId xmlns:a16="http://schemas.microsoft.com/office/drawing/2014/main" val="2438516904"/>
                    </a:ext>
                  </a:extLst>
                </a:gridCol>
                <a:gridCol w="2025100">
                  <a:extLst>
                    <a:ext uri="{9D8B030D-6E8A-4147-A177-3AD203B41FA5}">
                      <a16:colId xmlns:a16="http://schemas.microsoft.com/office/drawing/2014/main" val="10128169"/>
                    </a:ext>
                  </a:extLst>
                </a:gridCol>
              </a:tblGrid>
              <a:tr h="26251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 dirty="0">
                          <a:effectLst/>
                        </a:rPr>
                        <a:t>Наименование показателя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Значение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25678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Время разработки, ч.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510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920808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Основная заработная плата,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6991,4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585035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Дополнительная заработная плата,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699,14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1457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Отчисления в Фонд социальной защиты населения,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685800" algn="l"/>
                          <a:tab pos="1036320" algn="ctr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2614,8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29972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Отчисления в БРУСП «Белгосстрах»,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46,14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541770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 dirty="0">
                          <a:effectLst/>
                        </a:rPr>
                        <a:t>Прочие прямые затраты, </a:t>
                      </a:r>
                      <a:r>
                        <a:rPr lang="en-US" sz="1200" dirty="0">
                          <a:effectLst/>
                        </a:rPr>
                        <a:t>BYN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>
                          <a:effectLst/>
                        </a:rPr>
                        <a:t>1398,28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327253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Накладные расходы,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3845</a:t>
                      </a:r>
                      <a:r>
                        <a:rPr lang="en-US" sz="1200">
                          <a:effectLst/>
                        </a:rPr>
                        <a:t>,</a:t>
                      </a:r>
                      <a:r>
                        <a:rPr lang="ru-RU" sz="1200">
                          <a:effectLst/>
                        </a:rPr>
                        <a:t>27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730829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Себестоимость разработки программного средства,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15595,03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60786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Расходы на сопровождение и адаптацию,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1559,50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400011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Полная себестоимость,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r>
                        <a:rPr lang="en-US" sz="1200">
                          <a:effectLst/>
                        </a:rPr>
                        <a:t>7154</a:t>
                      </a:r>
                      <a:r>
                        <a:rPr lang="ru-RU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53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516632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Цена,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20585,44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603925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Чистая прибыль, </a:t>
                      </a:r>
                      <a:r>
                        <a:rPr lang="en-US" sz="1200">
                          <a:effectLst/>
                        </a:rPr>
                        <a:t>BYN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2744,72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900568"/>
                  </a:ext>
                </a:extLst>
              </a:tr>
              <a:tr h="2625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Рентабельность проекта, </a:t>
                      </a:r>
                      <a:r>
                        <a:rPr lang="en-US" sz="1200">
                          <a:effectLst/>
                        </a:rPr>
                        <a:t>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131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97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1870364" y="2379482"/>
            <a:ext cx="7275224" cy="18866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STOP</a:t>
            </a: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! </a:t>
            </a:r>
          </a:p>
          <a:p>
            <a: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line</a:t>
            </a: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демонстрация проекта ~ 3 мин.</a:t>
            </a:r>
            <a:endParaRPr lang="en-US" sz="2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(подготовить видеоролик)</a:t>
            </a:r>
            <a:endParaRPr lang="en-US" sz="2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8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418" y="1319072"/>
            <a:ext cx="10518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u="none" strike="noStrike" dirty="0">
                <a:effectLst/>
                <a:latin typeface="+mn-lt"/>
              </a:rPr>
              <a:t>Разработано веб-приложение для турагентства, которое предоставляет туры для </a:t>
            </a:r>
            <a:r>
              <a:rPr lang="ru-RU" sz="2000" b="0" i="0" u="none" strike="noStrike" dirty="0">
                <a:effectLst/>
                <a:latin typeface="+mn-lt"/>
              </a:rPr>
              <a:t>бронирования</a:t>
            </a:r>
            <a:r>
              <a:rPr lang="ru-RU" sz="1800" b="0" i="0" u="none" strike="noStrike" dirty="0">
                <a:effectLst/>
                <a:latin typeface="+mn-lt"/>
              </a:rPr>
              <a:t>. Веб-приложение поддерживает 4 роли пользователей: гость, пользователь, менеджер и администратор. Пользователи могут</a:t>
            </a:r>
            <a:r>
              <a:rPr lang="en-US" sz="1800" b="0" i="0" u="none" strike="noStrike" dirty="0">
                <a:effectLst/>
                <a:latin typeface="+mn-lt"/>
              </a:rPr>
              <a:t> </a:t>
            </a:r>
            <a:r>
              <a:rPr lang="ru-RU" sz="1800" b="0" i="0" u="none" strike="noStrike" dirty="0">
                <a:effectLst/>
                <a:latin typeface="+mn-lt"/>
              </a:rPr>
              <a:t>выполнять 32 функции.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05D1A-71D1-0441-D4F6-A94E4551B3AF}"/>
              </a:ext>
            </a:extLst>
          </p:cNvPr>
          <p:cNvSpPr txBox="1"/>
          <p:nvPr/>
        </p:nvSpPr>
        <p:spPr>
          <a:xfrm>
            <a:off x="838415" y="2218942"/>
            <a:ext cx="10367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effectLst/>
                <a:latin typeface="+mn-lt"/>
              </a:rPr>
              <a:t>База данных состоит из </a:t>
            </a:r>
            <a:r>
              <a:rPr lang="en-US" sz="2000" dirty="0">
                <a:latin typeface="+mn-lt"/>
              </a:rPr>
              <a:t>24</a:t>
            </a:r>
            <a:r>
              <a:rPr lang="ru-RU" sz="2000" b="0" i="0" u="none" strike="noStrike" dirty="0">
                <a:effectLst/>
                <a:latin typeface="+mn-lt"/>
              </a:rPr>
              <a:t> таблиц.</a:t>
            </a:r>
            <a:endParaRPr lang="ru-RU" sz="20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1E841-43CD-A8B2-7E51-7847CC1FF8AD}"/>
              </a:ext>
            </a:extLst>
          </p:cNvPr>
          <p:cNvSpPr txBox="1"/>
          <p:nvPr/>
        </p:nvSpPr>
        <p:spPr>
          <a:xfrm>
            <a:off x="838415" y="2604769"/>
            <a:ext cx="103676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effectLst/>
                <a:latin typeface="+mn-lt"/>
              </a:rPr>
              <a:t>Архитектура веб-приложения включает в себя: </a:t>
            </a:r>
          </a:p>
          <a:p>
            <a:pPr marL="342900" indent="-342900">
              <a:buFontTx/>
              <a:buChar char="-"/>
            </a:pPr>
            <a:r>
              <a:rPr lang="ru-RU" sz="2000" b="0" i="0" u="none" strike="noStrike" dirty="0">
                <a:effectLst/>
                <a:latin typeface="+mn-lt"/>
              </a:rPr>
              <a:t>платформу </a:t>
            </a:r>
            <a:r>
              <a:rPr lang="en-US" sz="2000" b="0" i="0" u="none" strike="noStrike" dirty="0">
                <a:effectLst/>
                <a:latin typeface="+mn-lt"/>
              </a:rPr>
              <a:t>ASP .NET CORE</a:t>
            </a:r>
            <a:r>
              <a:rPr lang="ru-RU" sz="2000" b="0" i="0" u="none" strike="noStrike" dirty="0">
                <a:effectLst/>
                <a:latin typeface="+mn-lt"/>
              </a:rPr>
              <a:t> для реализации серверной части</a:t>
            </a:r>
            <a:r>
              <a:rPr lang="en-US" sz="2000" dirty="0">
                <a:latin typeface="+mn-lt"/>
              </a:rPr>
              <a:t>;</a:t>
            </a:r>
            <a:endParaRPr lang="ru-RU" sz="2000" dirty="0"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effectLst/>
                <a:latin typeface="+mn-lt"/>
                <a:ea typeface="Times New Roman" panose="02020603050405020304" pitchFamily="18" charset="0"/>
              </a:rPr>
              <a:t>сервис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+mn-lt"/>
                <a:ea typeface="Times New Roman" panose="02020603050405020304" pitchFamily="18" charset="0"/>
              </a:rPr>
              <a:t>платёжной системы 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Stripe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+mn-lt"/>
                <a:ea typeface="Times New Roman" panose="02020603050405020304" pitchFamily="18" charset="0"/>
              </a:rPr>
              <a:t>для реализации оплаты забронированных туров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effectLst/>
                <a:latin typeface="+mn-lt"/>
                <a:ea typeface="Times New Roman" panose="02020603050405020304" pitchFamily="18" charset="0"/>
              </a:rPr>
              <a:t>сервис ИИ 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Gemini</a:t>
            </a:r>
            <a:r>
              <a:rPr lang="ru-RU" sz="2000" dirty="0">
                <a:effectLst/>
                <a:latin typeface="+mn-lt"/>
                <a:ea typeface="Times New Roman" panose="02020603050405020304" pitchFamily="18" charset="0"/>
              </a:rPr>
              <a:t> для улучшения качества подбора туров</a:t>
            </a:r>
            <a:r>
              <a:rPr lang="en-US" sz="2000" dirty="0">
                <a:latin typeface="+mn-lt"/>
                <a:ea typeface="Times New Roman" panose="02020603050405020304" pitchFamily="18" charset="0"/>
              </a:rPr>
              <a:t>;</a:t>
            </a:r>
            <a:endParaRPr lang="en-US" sz="20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effectLst/>
                <a:latin typeface="+mn-lt"/>
                <a:ea typeface="Times New Roman" panose="02020603050405020304" pitchFamily="18" charset="0"/>
              </a:rPr>
              <a:t>сервис интерактивной карты </a:t>
            </a:r>
            <a:r>
              <a:rPr lang="en-US" sz="2000" dirty="0">
                <a:effectLst/>
                <a:latin typeface="+mn-lt"/>
                <a:ea typeface="Times New Roman" panose="02020603050405020304" pitchFamily="18" charset="0"/>
              </a:rPr>
              <a:t>OpenStreetMap</a:t>
            </a:r>
            <a:r>
              <a:rPr lang="ru-RU" sz="2000" dirty="0">
                <a:effectLst/>
                <a:latin typeface="+mn-lt"/>
                <a:ea typeface="Times New Roman" panose="02020603050405020304" pitchFamily="18" charset="0"/>
              </a:rPr>
              <a:t>, для отображения месторасположения объектов на карте</a:t>
            </a:r>
            <a:r>
              <a:rPr lang="ru-RU" sz="2000" dirty="0">
                <a:latin typeface="+mn-lt"/>
                <a:ea typeface="Times New Roman" panose="02020603050405020304" pitchFamily="18" charset="0"/>
              </a:rPr>
              <a:t>. </a:t>
            </a:r>
            <a:endParaRPr lang="en-US" sz="2000" dirty="0">
              <a:latin typeface="+mn-lt"/>
              <a:ea typeface="Times New Roman" panose="02020603050405020304" pitchFamily="18" charset="0"/>
            </a:endParaRPr>
          </a:p>
          <a:p>
            <a:r>
              <a:rPr lang="ru-RU" sz="2000" dirty="0">
                <a:latin typeface="+mn-lt"/>
              </a:rPr>
              <a:t>-     библиотека</a:t>
            </a:r>
            <a:r>
              <a:rPr lang="ru-RU" sz="2000" b="0" i="0" u="none" strike="noStrike" dirty="0">
                <a:effectLst/>
                <a:latin typeface="+mn-lt"/>
              </a:rPr>
              <a:t> </a:t>
            </a:r>
            <a:r>
              <a:rPr lang="ru-RU" sz="2000" b="0" i="0" u="none" strike="noStrike" dirty="0" err="1">
                <a:effectLst/>
                <a:latin typeface="+mn-lt"/>
              </a:rPr>
              <a:t>React</a:t>
            </a:r>
            <a:r>
              <a:rPr lang="ru-RU" sz="2000" b="0" i="0" u="none" strike="noStrike" dirty="0">
                <a:effectLst/>
                <a:latin typeface="+mn-lt"/>
              </a:rPr>
              <a:t> в качестве клиентской части.</a:t>
            </a:r>
            <a:endParaRPr lang="ru-RU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2157A-F99D-6757-ACAB-0DE3B50C79AB}"/>
              </a:ext>
            </a:extLst>
          </p:cNvPr>
          <p:cNvSpPr txBox="1"/>
          <p:nvPr/>
        </p:nvSpPr>
        <p:spPr>
          <a:xfrm>
            <a:off x="838415" y="4861751"/>
            <a:ext cx="10367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</a:rPr>
              <a:t>Разработано 11 контролеров, 7 сервисов, 62 </a:t>
            </a:r>
            <a:r>
              <a:rPr lang="en-US" sz="2000" dirty="0">
                <a:latin typeface="+mn-lt"/>
              </a:rPr>
              <a:t>react-</a:t>
            </a:r>
            <a:r>
              <a:rPr lang="ru-RU" sz="2000" dirty="0">
                <a:latin typeface="+mn-lt"/>
              </a:rPr>
              <a:t>компонентов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924FB-6376-9EA3-8353-1C15E0C7BBB9}"/>
              </a:ext>
            </a:extLst>
          </p:cNvPr>
          <p:cNvSpPr txBox="1"/>
          <p:nvPr/>
        </p:nvSpPr>
        <p:spPr>
          <a:xfrm>
            <a:off x="838415" y="5261861"/>
            <a:ext cx="1029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dirty="0">
                <a:effectLst/>
                <a:latin typeface="+mn-lt"/>
              </a:rPr>
              <a:t>Общий объем программного кода составил примерно </a:t>
            </a:r>
            <a:r>
              <a:rPr lang="ru-RU" sz="1800" dirty="0">
                <a:latin typeface="+mn-lt"/>
              </a:rPr>
              <a:t>12 000</a:t>
            </a:r>
            <a:r>
              <a:rPr lang="ru-RU" sz="1800" b="0" i="0" u="none" strike="noStrike" dirty="0">
                <a:effectLst/>
                <a:latin typeface="+mn-lt"/>
              </a:rPr>
              <a:t> строк. Общее количество тестовых сценариев составило </a:t>
            </a:r>
            <a:r>
              <a:rPr lang="ru-RU" sz="1800" dirty="0">
                <a:latin typeface="+mn-lt"/>
              </a:rPr>
              <a:t>3</a:t>
            </a:r>
            <a:r>
              <a:rPr lang="en-US" sz="1800" dirty="0">
                <a:latin typeface="+mn-lt"/>
              </a:rPr>
              <a:t>2</a:t>
            </a:r>
            <a:r>
              <a:rPr lang="ru-RU" sz="1800" b="0" i="0" u="none" strike="noStrike" dirty="0">
                <a:effectLst/>
                <a:latin typeface="+mn-lt"/>
              </a:rPr>
              <a:t>, покрытие кода тестами составляет 100%.</a:t>
            </a:r>
            <a:endParaRPr lang="ru-RU" sz="18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05CAA-4BCE-1B3A-C3C1-45CE063866D7}"/>
              </a:ext>
            </a:extLst>
          </p:cNvPr>
          <p:cNvSpPr txBox="1"/>
          <p:nvPr/>
        </p:nvSpPr>
        <p:spPr>
          <a:xfrm>
            <a:off x="838415" y="5938969"/>
            <a:ext cx="103676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000" b="0" i="0" u="none" strike="noStrike" dirty="0">
                <a:effectLst/>
                <a:latin typeface="+mn-lt"/>
              </a:rPr>
              <a:t>Сформулированные задачи выполнены, цель проекта достигнута.</a:t>
            </a:r>
            <a:endParaRPr lang="ru-RU" sz="2000" b="0" dirty="0">
              <a:effectLst/>
              <a:latin typeface="+mn-lt"/>
            </a:endParaRPr>
          </a:p>
          <a:p>
            <a:pPr>
              <a:buNone/>
            </a:pPr>
            <a:br>
              <a:rPr lang="ru-RU" sz="2000" dirty="0">
                <a:latin typeface="+mn-lt"/>
              </a:rPr>
            </a:b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776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ru-RU" b="0" dirty="0"/>
          </a:p>
          <a:p>
            <a:pPr marL="0" indent="0">
              <a:buNone/>
            </a:pPr>
            <a:r>
              <a:rPr lang="ru-RU" b="0" dirty="0"/>
              <a:t>			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38419" y="1501943"/>
            <a:ext cx="10909724" cy="154654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Путешествия— это один из популярнейших способов времяпровождения. Это способ узнать для себя что-то новое, получить впечатления или просто отдохнуть.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На сегодняшний день есть потребность в ресурсах, которые будут качественно предоставлять туристические услуги.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51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dirty="0"/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85072" y="1843478"/>
            <a:ext cx="11545200" cy="525649"/>
          </a:xfrm>
        </p:spPr>
        <p:txBody>
          <a:bodyPr>
            <a:normAutofit fontScale="62500" lnSpcReduction="20000"/>
          </a:bodyPr>
          <a:lstStyle/>
          <a:p>
            <a:pPr marL="109728" indent="0" algn="just">
              <a:buNone/>
            </a:pPr>
            <a:r>
              <a:rPr lang="ru-RU" sz="2800" dirty="0"/>
              <a:t>	Разработка веб-приложения для турагентства, с помощью которого пользователи смогут подбирать себе 	туры и их бронировать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38418" y="2369127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6A35C-51BC-5D33-0DD5-C66653140923}"/>
              </a:ext>
            </a:extLst>
          </p:cNvPr>
          <p:cNvSpPr txBox="1"/>
          <p:nvPr/>
        </p:nvSpPr>
        <p:spPr>
          <a:xfrm>
            <a:off x="1024035" y="3431714"/>
            <a:ext cx="103327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dirty="0"/>
              <a:t>1. Постановка задачи и анализ аналогичных решений.</a:t>
            </a:r>
          </a:p>
          <a:p>
            <a:pPr fontAlgn="base"/>
            <a:r>
              <a:rPr lang="ru-RU" dirty="0"/>
              <a:t>2. Анализ функциональных возможностей веб-приложения.</a:t>
            </a:r>
          </a:p>
          <a:p>
            <a:pPr fontAlgn="base"/>
            <a:r>
              <a:rPr lang="ru-RU" dirty="0"/>
              <a:t>3. Разработка логической схемы базы данных.</a:t>
            </a:r>
          </a:p>
          <a:p>
            <a:pPr fontAlgn="base"/>
            <a:r>
              <a:rPr lang="ru-RU" dirty="0"/>
              <a:t>4. Реализация веб-приложения;</a:t>
            </a:r>
          </a:p>
          <a:p>
            <a:pPr fontAlgn="base"/>
            <a:r>
              <a:rPr lang="ru-RU" dirty="0"/>
              <a:t>5. Тестирование веб-приложения;</a:t>
            </a:r>
          </a:p>
          <a:p>
            <a:pPr fontAlgn="base"/>
            <a:r>
              <a:rPr lang="ru-RU" dirty="0"/>
              <a:t>6. Разработка руководства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387561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DE69CB-78E8-D301-150A-0C93A270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684" y="1949447"/>
            <a:ext cx="6186841" cy="2960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959793A8-1DB6-BB49-8F63-EDD1094DE5EB}"/>
              </a:ext>
            </a:extLst>
          </p:cNvPr>
          <p:cNvSpPr txBox="1">
            <a:spLocks/>
          </p:cNvSpPr>
          <p:nvPr/>
        </p:nvSpPr>
        <p:spPr>
          <a:xfrm>
            <a:off x="358588" y="2309559"/>
            <a:ext cx="5099820" cy="9281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Travel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предоставляет удобный подбор туров по странам. Отсутствует возможность оформит бронь тура, можно только оставить заявку.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7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688D-4BF1-C63E-A2B6-E9BA69CC9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BCB58-F4E8-D102-257D-DCBF2956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D78247-5A45-EBCA-0383-5232FA61D514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7F78DD0-AAF1-CE33-5D46-E980517A7AB1}"/>
              </a:ext>
            </a:extLst>
          </p:cNvPr>
          <p:cNvSpPr txBox="1">
            <a:spLocks/>
          </p:cNvSpPr>
          <p:nvPr/>
        </p:nvSpPr>
        <p:spPr>
          <a:xfrm>
            <a:off x="358587" y="2501630"/>
            <a:ext cx="5155805" cy="928163"/>
          </a:xfrm>
          <a:prstGeom prst="rect">
            <a:avLst/>
          </a:prstGeom>
        </p:spPr>
        <p:txBody>
          <a:bodyPr>
            <a:norm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Coral Travel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предоставляет визуально  подробную информацию о турах. Есть проблемы с интерфейсом фильтрации туров.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5B4B2A-04AD-5E20-A3CD-9D036AB8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21" y="1971247"/>
            <a:ext cx="6097588" cy="2917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211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F19B-FD84-1365-A17F-9C205000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448A3-C736-481D-7BF1-C78CF82C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3AD064B-4249-A021-7C74-D4D316C77DDB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8987B23-A00A-3F39-C5C0-F34F849C932F}"/>
              </a:ext>
            </a:extLst>
          </p:cNvPr>
          <p:cNvSpPr txBox="1">
            <a:spLocks/>
          </p:cNvSpPr>
          <p:nvPr/>
        </p:nvSpPr>
        <p:spPr>
          <a:xfrm>
            <a:off x="358588" y="2501630"/>
            <a:ext cx="5137144" cy="14265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Tez Tour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предоставляет подробную информацию о географических аспектах направлений. На странице отображения тура, информации слишком много и она представляет с собой сплошной текст, что неудобно для восприятия.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AB4732-CCAF-CD90-46F2-74FD61DC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20" y="1943256"/>
            <a:ext cx="5972268" cy="2850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99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6540" y="2245018"/>
            <a:ext cx="4973239" cy="132587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вариантов использования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41F472-5312-1561-86B3-292D0775D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7587" y="227476"/>
            <a:ext cx="5501048" cy="62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8B76-D6AA-007B-0822-8E42B8247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8FC69-A574-A24D-E4F5-386055AD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40" y="304251"/>
            <a:ext cx="11206684" cy="132587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Логическая схема базы данных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51DC2C-B575-1D46-3BB8-E6C01E83A187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E815A3-9F6C-7BD8-AA1A-D4B67A70E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9470" y="1412864"/>
            <a:ext cx="8046893" cy="50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9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6B65-3523-7CC5-5F02-CA17D683A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52AE7-8D75-15C7-1F4E-D575385B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40" y="304251"/>
            <a:ext cx="11206684" cy="132587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Диаграмма развёртывания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DCC82ED-29DE-1B35-98E3-BC12A3B9D57E}"/>
              </a:ext>
            </a:extLst>
          </p:cNvPr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ADA192-2E99-1DAF-12DC-FBAFA912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75" y="1432807"/>
            <a:ext cx="9741224" cy="46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418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242"/>
      </a:accent1>
      <a:accent2>
        <a:srgbClr val="757070"/>
      </a:accent2>
      <a:accent3>
        <a:srgbClr val="A5A5A5"/>
      </a:accent3>
      <a:accent4>
        <a:srgbClr val="FF0101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13653</TotalTime>
  <Words>667</Words>
  <Application>Microsoft Office PowerPoint</Application>
  <PresentationFormat>Произвольный</PresentationFormat>
  <Paragraphs>112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Arial</vt:lpstr>
      <vt:lpstr>Arial Unicode MS</vt:lpstr>
      <vt:lpstr>Calibri</vt:lpstr>
      <vt:lpstr>Calibri </vt:lpstr>
      <vt:lpstr>Calibri Light</vt:lpstr>
      <vt:lpstr>Symbol</vt:lpstr>
      <vt:lpstr>Times New Roman</vt:lpstr>
      <vt:lpstr>Wingdings</vt:lpstr>
      <vt:lpstr>Wingdings</vt:lpstr>
      <vt:lpstr>Тема Office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«Веб-приложение для турагентства»                Дипломник:     Дмитрук Илья Игоревич                     Руководитель:  доцент, к. т. н, Белодед Николай Иванович                                                        </vt:lpstr>
      <vt:lpstr>Актуальность</vt:lpstr>
      <vt:lpstr>Цель дипломного проекта</vt:lpstr>
      <vt:lpstr>Прототипы и аналоги</vt:lpstr>
      <vt:lpstr>Прототипы и аналоги</vt:lpstr>
      <vt:lpstr>Прототипы и аналоги</vt:lpstr>
      <vt:lpstr>Диаграмма вариантов использования</vt:lpstr>
      <vt:lpstr>Логическая схема базы данных</vt:lpstr>
      <vt:lpstr>Диаграмма развёртывания</vt:lpstr>
      <vt:lpstr>Используемые технологии и средства разработки </vt:lpstr>
      <vt:lpstr>Диаграмма последовательности подбора маршрутов с помощью ИИ</vt:lpstr>
      <vt:lpstr>Блок-схема алгоритма бронирования тура</vt:lpstr>
      <vt:lpstr>Тестирование системы</vt:lpstr>
      <vt:lpstr>Экономическое обоснование цены программного средства</vt:lpstr>
      <vt:lpstr>Демонстрация проекта</vt:lpstr>
      <vt:lpstr>Заключение</vt:lpstr>
    </vt:vector>
  </TitlesOfParts>
  <Company>SAP Ariba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Ariba Supplier Management Innovation Overview</dc:title>
  <dc:creator>Lalitha Rajagopalan</dc:creator>
  <cp:keywords>2016/16:9/white</cp:keywords>
  <cp:lastModifiedBy>Ilya</cp:lastModifiedBy>
  <cp:revision>799</cp:revision>
  <dcterms:created xsi:type="dcterms:W3CDTF">2015-10-08T14:10:57Z</dcterms:created>
  <dcterms:modified xsi:type="dcterms:W3CDTF">2025-06-05T23:06:13Z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-504340922</vt:i4>
  </property>
  <property fmtid="{D5CDD505-2E9C-101B-9397-08002B2CF9AE}" pid="3" name="_NewReviewCycle">
    <vt:lpwstr/>
  </property>
  <property fmtid="{D5CDD505-2E9C-101B-9397-08002B2CF9AE}" pid="4" name="_EmailSubject">
    <vt:lpwstr>SM breakout session</vt:lpwstr>
  </property>
  <property fmtid="{D5CDD505-2E9C-101B-9397-08002B2CF9AE}" pid="5" name="_AuthorEmail">
    <vt:lpwstr>maria.elena.gammon@sap.com</vt:lpwstr>
  </property>
  <property fmtid="{D5CDD505-2E9C-101B-9397-08002B2CF9AE}" pid="6" name="_AuthorEmailDisplayName">
    <vt:lpwstr>Gammon, Maria Elena</vt:lpwstr>
  </property>
  <property fmtid="{D5CDD505-2E9C-101B-9397-08002B2CF9AE}" pid="7" name="_PreviousAdHocReviewCycleID">
    <vt:i4>-156448419</vt:i4>
  </property>
</Properties>
</file>